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2"/>
  </p:notesMasterIdLst>
  <p:handoutMasterIdLst>
    <p:handoutMasterId r:id="rId63"/>
  </p:handoutMasterIdLst>
  <p:sldIdLst>
    <p:sldId id="260" r:id="rId2"/>
    <p:sldId id="261" r:id="rId3"/>
    <p:sldId id="262" r:id="rId4"/>
    <p:sldId id="257" r:id="rId5"/>
    <p:sldId id="271" r:id="rId6"/>
    <p:sldId id="266" r:id="rId7"/>
    <p:sldId id="272" r:id="rId8"/>
    <p:sldId id="265" r:id="rId9"/>
    <p:sldId id="258" r:id="rId10"/>
    <p:sldId id="263" r:id="rId11"/>
    <p:sldId id="350" r:id="rId12"/>
    <p:sldId id="351" r:id="rId13"/>
    <p:sldId id="267" r:id="rId14"/>
    <p:sldId id="264" r:id="rId15"/>
    <p:sldId id="303" r:id="rId16"/>
    <p:sldId id="304" r:id="rId17"/>
    <p:sldId id="305" r:id="rId18"/>
    <p:sldId id="306" r:id="rId19"/>
    <p:sldId id="307" r:id="rId20"/>
    <p:sldId id="348" r:id="rId21"/>
    <p:sldId id="341" r:id="rId22"/>
    <p:sldId id="342" r:id="rId23"/>
    <p:sldId id="320" r:id="rId24"/>
    <p:sldId id="321" r:id="rId25"/>
    <p:sldId id="322" r:id="rId26"/>
    <p:sldId id="323" r:id="rId27"/>
    <p:sldId id="324" r:id="rId28"/>
    <p:sldId id="325" r:id="rId29"/>
    <p:sldId id="277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49" r:id="rId39"/>
    <p:sldId id="343" r:id="rId40"/>
    <p:sldId id="344" r:id="rId41"/>
    <p:sldId id="345" r:id="rId42"/>
    <p:sldId id="280" r:id="rId43"/>
    <p:sldId id="326" r:id="rId44"/>
    <p:sldId id="327" r:id="rId45"/>
    <p:sldId id="328" r:id="rId46"/>
    <p:sldId id="329" r:id="rId47"/>
    <p:sldId id="268" r:id="rId48"/>
    <p:sldId id="269" r:id="rId49"/>
    <p:sldId id="300" r:id="rId50"/>
    <p:sldId id="308" r:id="rId51"/>
    <p:sldId id="309" r:id="rId52"/>
    <p:sldId id="346" r:id="rId53"/>
    <p:sldId id="330" r:id="rId54"/>
    <p:sldId id="295" r:id="rId55"/>
    <p:sldId id="339" r:id="rId56"/>
    <p:sldId id="360" r:id="rId57"/>
    <p:sldId id="347" r:id="rId58"/>
    <p:sldId id="298" r:id="rId59"/>
    <p:sldId id="331" r:id="rId60"/>
    <p:sldId id="301" r:id="rId61"/>
  </p:sldIdLst>
  <p:sldSz cx="8640763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148" autoAdjust="0"/>
  </p:normalViewPr>
  <p:slideViewPr>
    <p:cSldViewPr snapToGrid="0">
      <p:cViewPr varScale="1">
        <p:scale>
          <a:sx n="93" d="100"/>
          <a:sy n="93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6F2-23CB-45D6-A372-EB5E51BBF901}" type="datetimeFigureOut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560D-3E95-41BB-8FAE-A02078624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0B4AB-883B-4496-A506-B7143E2D1885}" type="datetimeFigureOut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C127-5E28-4E53-B878-33009A792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HYU</a:t>
            </a:r>
            <a:r>
              <a:rPr lang="ko-KR" altLang="en-US" dirty="0" smtClean="0"/>
              <a:t>ⓔ</a:t>
            </a:r>
            <a:r>
              <a:rPr lang="en-US" altLang="ko-KR" dirty="0" smtClean="0"/>
              <a:t>mini Project</a:t>
            </a:r>
            <a:r>
              <a:rPr lang="ko-KR" altLang="en-US" dirty="0" smtClean="0"/>
              <a:t>는 기존의 한양대학교 애플리케이션에서 학생들에게 자주 이용되는 필수적인 기능만을 추출하여 좀 더 사용하기 편하게 </a:t>
            </a:r>
            <a:r>
              <a:rPr lang="ko-KR" altLang="en-US" dirty="0" err="1" smtClean="0"/>
              <a:t>리팩토링하여</a:t>
            </a:r>
            <a:r>
              <a:rPr lang="ko-KR" altLang="en-US" dirty="0" smtClean="0"/>
              <a:t> 서비스를 제공하기 위해 시작되었습니다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36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6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전체 </a:t>
            </a:r>
            <a:r>
              <a:rPr kumimoji="1" lang="en-US" altLang="ko-KR" dirty="0" smtClean="0"/>
              <a:t>precondition</a:t>
            </a:r>
            <a:r>
              <a:rPr kumimoji="1" lang="ko-KR" altLang="en-US" dirty="0" smtClean="0"/>
              <a:t>설명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0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기능 설명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Master</a:t>
            </a:r>
            <a:r>
              <a:rPr kumimoji="1" lang="ko-KR" altLang="en-US" dirty="0" smtClean="0"/>
              <a:t> 가능 기능 설명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84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Trigger, Pre</a:t>
            </a:r>
            <a:r>
              <a:rPr kumimoji="1" lang="en-US" altLang="ko-KR" baseline="0" dirty="0" smtClean="0"/>
              <a:t> condition</a:t>
            </a:r>
            <a:r>
              <a:rPr kumimoji="1" lang="ko-KR" altLang="en-US" baseline="0" dirty="0" smtClean="0"/>
              <a:t>들 설명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4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한양대학교 애플리케이션은 서울캠퍼스</a:t>
            </a:r>
            <a:r>
              <a:rPr lang="en-US" altLang="ko-KR" dirty="0" smtClean="0"/>
              <a:t>, ERICA</a:t>
            </a:r>
            <a:r>
              <a:rPr lang="ko-KR" altLang="en-US" dirty="0" smtClean="0"/>
              <a:t>캠퍼스의 모든 </a:t>
            </a:r>
            <a:r>
              <a:rPr lang="ko-KR" altLang="en-US" dirty="0" err="1" smtClean="0"/>
              <a:t>학부생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교직원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대학원생이 사용했다면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저희 애플리케이션은 오로지 </a:t>
            </a:r>
            <a:r>
              <a:rPr lang="en-US" altLang="ko-KR" dirty="0" smtClean="0"/>
              <a:t>ERICA </a:t>
            </a:r>
            <a:r>
              <a:rPr lang="ko-KR" altLang="en-US" dirty="0" smtClean="0"/>
              <a:t>캠퍼스의 </a:t>
            </a:r>
            <a:r>
              <a:rPr lang="ko-KR" altLang="en-US" dirty="0" err="1" smtClean="0"/>
              <a:t>학부생만을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타겟으로하여</a:t>
            </a:r>
            <a:r>
              <a:rPr lang="ko-KR" altLang="en-US" dirty="0" smtClean="0"/>
              <a:t> 더 쉽게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간편하게 필요한 기능에 접근하게끔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이터레이션</a:t>
            </a:r>
            <a:r>
              <a:rPr lang="ko-KR" altLang="en-US" dirty="0" smtClean="0"/>
              <a:t> 중에 요구사항 변경이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효율적인 분업</a:t>
            </a:r>
            <a:endParaRPr lang="en-US" altLang="ko-KR" dirty="0" smtClean="0"/>
          </a:p>
          <a:p>
            <a:r>
              <a:rPr lang="ko-KR" altLang="en-US" dirty="0" smtClean="0"/>
              <a:t>빠른 개발</a:t>
            </a:r>
            <a:endParaRPr lang="en-US" altLang="ko-KR" dirty="0" smtClean="0"/>
          </a:p>
          <a:p>
            <a:r>
              <a:rPr lang="ko-KR" altLang="en-US" dirty="0" smtClean="0"/>
              <a:t>주기적인 요구사항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5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3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6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1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41772"/>
            <a:ext cx="6480572" cy="1790700"/>
          </a:xfrm>
        </p:spPr>
        <p:txBody>
          <a:bodyPr anchor="b"/>
          <a:lstStyle>
            <a:lvl1pPr algn="ctr">
              <a:defRPr sz="4252"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701528"/>
            <a:ext cx="6480572" cy="1241822"/>
          </a:xfrm>
        </p:spPr>
        <p:txBody>
          <a:bodyPr/>
          <a:lstStyle>
            <a:lvl1pPr marL="0" indent="0" algn="ctr">
              <a:buNone/>
              <a:defRPr sz="170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31CC-EF27-4EE7-BE47-1B05EE493A8E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272167" y="4533900"/>
            <a:ext cx="9185097" cy="17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97AC-CFC5-4A95-80BA-723AF1C0E699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73844"/>
            <a:ext cx="186316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73844"/>
            <a:ext cx="5481484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5FC7-3EEE-4A6D-BDDF-35BC1B651698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A64B-43B6-4684-97B6-780C316867B3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28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82304"/>
            <a:ext cx="7452658" cy="2139553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442098"/>
            <a:ext cx="7452658" cy="112514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769-91DB-423B-8360-C07BFC09C0B8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93A-9C16-4401-B9DD-CECCD673AB8D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73844"/>
            <a:ext cx="7452658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60872"/>
            <a:ext cx="3655447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78806"/>
            <a:ext cx="3655447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60872"/>
            <a:ext cx="3673450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78806"/>
            <a:ext cx="367345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4205-CAAB-430F-BA45-1FF43AA239E9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9EAF-5DF3-47C3-9BC8-BB1CFA21E5D5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368-EE75-4D52-B018-79D33C119C2B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40569"/>
            <a:ext cx="4374386" cy="365521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D2C7-9331-41E1-A2B4-6C7C19BFF59D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40569"/>
            <a:ext cx="4374386" cy="365521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8C9F-905F-4530-8A3B-34BCAD88E7C3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19641" y="-137160"/>
            <a:ext cx="8863429" cy="1405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69219"/>
            <a:ext cx="745265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CEFB-0C7D-4ECA-807A-5C57EC77C192}" type="datetime1">
              <a:rPr lang="ko-KR" altLang="en-US" smtClean="0"/>
              <a:t>2016-04-22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767263"/>
            <a:ext cx="29162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11333" y="4717132"/>
            <a:ext cx="8863429" cy="579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93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Roboto" panose="02000000000000000000" pitchFamily="2" charset="0"/>
          <a:ea typeface="나눔고딕" panose="020D0604000000000000" pitchFamily="50" charset="-127"/>
          <a:cs typeface="Roboto" panose="02000000000000000000" pitchFamily="2" charset="0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 baseline="0">
          <a:solidFill>
            <a:schemeClr val="tx1"/>
          </a:solidFill>
          <a:latin typeface="+mn-lt"/>
          <a:ea typeface="나눔고딕" panose="020D0604000000000000" pitchFamily="50" charset="-127"/>
          <a:cs typeface="Roboto Light" panose="02000000000000000000" pitchFamily="2" charset="0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696" y="2407245"/>
            <a:ext cx="5562004" cy="108307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Software Engineering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78498" y="3259534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4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Intermediate Report</a:t>
            </a:r>
            <a:endParaRPr lang="ko-KR" altLang="en-US" sz="4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59581"/>
          </a:xfrm>
        </p:spPr>
        <p:txBody>
          <a:bodyPr/>
          <a:lstStyle/>
          <a:p>
            <a:r>
              <a:rPr lang="en-US" altLang="ko-KR" dirty="0" smtClean="0"/>
              <a:t>How can we apply Scrum to our project?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676157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Apply </a:t>
            </a:r>
            <a:r>
              <a:rPr lang="en-US" altLang="ko-KR" sz="3200" b="1" dirty="0"/>
              <a:t>XP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4053" y="2022688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Free </a:t>
            </a:r>
            <a:r>
              <a:rPr lang="en-US" altLang="ko-KR" sz="3200" b="1" dirty="0" smtClean="0"/>
              <a:t>Member Switching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4053" y="3329626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 smtClean="0"/>
              <a:t>Daily Scrum Meeting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75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Gantt Chart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3" y="1932216"/>
            <a:ext cx="7263158" cy="260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660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Four Sprints / Iteration.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2" y="1877542"/>
            <a:ext cx="6865400" cy="22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2792" y="2938407"/>
            <a:ext cx="5640516" cy="1545511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SRS</a:t>
            </a:r>
            <a:endParaRPr lang="ko-KR" altLang="en-US" sz="138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0422" y="476498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87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006922"/>
            <a:ext cx="9194800" cy="18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16928" y="4179870"/>
            <a:ext cx="9194800" cy="1055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7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Introduction</a:t>
            </a:r>
          </a:p>
          <a:p>
            <a:pPr lvl="1"/>
            <a:r>
              <a:rPr lang="en-US" altLang="ko-KR" sz="2000" dirty="0" smtClean="0"/>
              <a:t>Purpose</a:t>
            </a:r>
          </a:p>
          <a:p>
            <a:pPr lvl="1"/>
            <a:r>
              <a:rPr lang="en-US" altLang="ko-KR" sz="2000" dirty="0" smtClean="0"/>
              <a:t>Scope of Project</a:t>
            </a:r>
          </a:p>
          <a:p>
            <a:pPr lvl="1"/>
            <a:r>
              <a:rPr lang="en-US" altLang="ko-KR" sz="2000" dirty="0" smtClean="0"/>
              <a:t>Glossary</a:t>
            </a:r>
          </a:p>
          <a:p>
            <a:pPr lvl="1"/>
            <a:r>
              <a:rPr lang="en-US" altLang="ko-KR" sz="2000" dirty="0" smtClean="0"/>
              <a:t>Overview of Document</a:t>
            </a:r>
          </a:p>
        </p:txBody>
      </p:sp>
    </p:spTree>
    <p:extLst>
      <p:ext uri="{BB962C8B-B14F-4D97-AF65-F5344CB8AC3E}">
        <p14:creationId xmlns:p14="http://schemas.microsoft.com/office/powerpoint/2010/main" val="153758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4852"/>
            <a:ext cx="7452658" cy="2790042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Overall </a:t>
            </a:r>
            <a:r>
              <a:rPr lang="en-US" altLang="ko-KR" sz="2400" dirty="0"/>
              <a:t>Description</a:t>
            </a:r>
          </a:p>
          <a:p>
            <a:pPr lvl="1"/>
            <a:r>
              <a:rPr lang="en-US" altLang="ko-KR" sz="2000" dirty="0"/>
              <a:t>System Environment</a:t>
            </a:r>
          </a:p>
          <a:p>
            <a:pPr lvl="1"/>
            <a:r>
              <a:rPr lang="en-US" altLang="ko-KR" sz="2000" dirty="0"/>
              <a:t>User Characteristics</a:t>
            </a:r>
          </a:p>
          <a:p>
            <a:pPr lvl="1"/>
            <a:r>
              <a:rPr lang="en-US" altLang="ko-KR" sz="2000" dirty="0"/>
              <a:t>Use Cases</a:t>
            </a:r>
          </a:p>
          <a:p>
            <a:pPr lvl="2"/>
            <a:r>
              <a:rPr lang="en-US" altLang="ko-KR" sz="1800" dirty="0"/>
              <a:t>Use Case 1: </a:t>
            </a:r>
            <a:r>
              <a:rPr lang="en-US" altLang="ko-KR" sz="1800" dirty="0" smtClean="0"/>
              <a:t>Login System</a:t>
            </a:r>
            <a:endParaRPr lang="en-US" altLang="ko-KR" sz="1800" dirty="0"/>
          </a:p>
          <a:p>
            <a:pPr lvl="3"/>
            <a:r>
              <a:rPr lang="en-US" altLang="ko-KR" sz="1600" dirty="0"/>
              <a:t>Description</a:t>
            </a:r>
          </a:p>
          <a:p>
            <a:pPr lvl="3"/>
            <a:r>
              <a:rPr lang="en-US" altLang="ko-KR" sz="1600" dirty="0"/>
              <a:t>Use Case Diagram</a:t>
            </a:r>
          </a:p>
          <a:p>
            <a:pPr lvl="2"/>
            <a:r>
              <a:rPr lang="en-US" altLang="ko-KR" sz="1800" dirty="0"/>
              <a:t>Use Case 2</a:t>
            </a:r>
            <a:r>
              <a:rPr lang="en-US" altLang="ko-KR" sz="1800" dirty="0" smtClean="0"/>
              <a:t>: Main Page</a:t>
            </a:r>
            <a:endParaRPr lang="en-US" altLang="ko-KR" sz="1800" dirty="0"/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66233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Requirements </a:t>
            </a:r>
            <a:r>
              <a:rPr lang="en-US" altLang="ko-KR" sz="2400" dirty="0"/>
              <a:t>Specification</a:t>
            </a:r>
          </a:p>
          <a:p>
            <a:pPr lvl="1"/>
            <a:r>
              <a:rPr lang="en-US" altLang="ko-KR" sz="2000" dirty="0"/>
              <a:t>Use Case1: </a:t>
            </a:r>
            <a:r>
              <a:rPr lang="en-US" altLang="ko-KR" sz="2000" dirty="0" smtClean="0"/>
              <a:t>Login System</a:t>
            </a:r>
            <a:endParaRPr lang="en-US" altLang="ko-KR" sz="2000" dirty="0"/>
          </a:p>
          <a:p>
            <a:pPr lvl="2"/>
            <a:r>
              <a:rPr lang="en-US" altLang="ko-KR" sz="1800" dirty="0"/>
              <a:t>Functional Requirement1: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Functional Requirement2: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en-US" altLang="ko-KR" sz="1800" dirty="0"/>
              <a:t>Non-functional </a:t>
            </a:r>
            <a:r>
              <a:rPr lang="en-US" altLang="ko-KR" sz="1800" dirty="0" smtClean="0"/>
              <a:t>Requirement5: 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1"/>
            <a:r>
              <a:rPr lang="en-US" altLang="ko-KR" sz="2000" dirty="0"/>
              <a:t>Use Case2: </a:t>
            </a:r>
            <a:r>
              <a:rPr lang="en-US" altLang="ko-KR" sz="2000" dirty="0" smtClean="0"/>
              <a:t>Main Page</a:t>
            </a:r>
            <a:endParaRPr lang="en-US" altLang="ko-KR" sz="2000" dirty="0"/>
          </a:p>
          <a:p>
            <a:pPr lvl="2"/>
            <a:r>
              <a:rPr lang="en-US" altLang="ko-KR" sz="1800" dirty="0" smtClean="0"/>
              <a:t>Functional Requirement1: …</a:t>
            </a:r>
          </a:p>
          <a:p>
            <a:pPr lvl="2"/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2000" dirty="0" smtClean="0"/>
              <a:t>…</a:t>
            </a:r>
            <a:endParaRPr lang="en-US" altLang="ko-KR" sz="2000" dirty="0"/>
          </a:p>
          <a:p>
            <a:pPr lvl="1"/>
            <a:r>
              <a:rPr lang="en-US" altLang="ko-KR" sz="2000" dirty="0"/>
              <a:t>Non Functional Requirements</a:t>
            </a:r>
          </a:p>
          <a:p>
            <a:pPr lvl="2"/>
            <a:r>
              <a:rPr lang="en-US" altLang="ko-KR" sz="1800" dirty="0"/>
              <a:t>non-functional requirements 1</a:t>
            </a:r>
          </a:p>
          <a:p>
            <a:pPr lvl="2"/>
            <a:r>
              <a:rPr lang="en-US" altLang="ko-KR" sz="1800" dirty="0"/>
              <a:t>non-functional requirements 2</a:t>
            </a:r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2283" dirty="0" smtClean="0"/>
              <a:t/>
            </a:r>
            <a:br>
              <a:rPr lang="en-US" altLang="ko-KR" sz="2283" dirty="0" smtClean="0"/>
            </a:br>
            <a:endParaRPr lang="en-US" altLang="ko-KR" sz="2283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-322452" y="1222207"/>
            <a:ext cx="9285668" cy="38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-322452" y="4497847"/>
            <a:ext cx="9285668" cy="22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52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2.71605E-6 L 1.86111E-6 -0.43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1. Login/Logout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3.3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26" y="1327091"/>
            <a:ext cx="4011372" cy="33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Description(User Scenario)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dirty="0" smtClean="0"/>
              <a:t>Want to check information -&gt;  1. Find Password 2. Input ID, Password -</a:t>
            </a:r>
            <a:r>
              <a:rPr lang="en-US" altLang="ko-KR" sz="1400" dirty="0" smtClean="0"/>
              <a:t>&gt; Change password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Log-in, Log-out,  Find Password, Change Password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en-US" altLang="ko-KR" dirty="0" smtClean="0"/>
              <a:t>Non</a:t>
            </a:r>
            <a:r>
              <a:rPr lang="en-US" altLang="ko-KR" dirty="0"/>
              <a:t>-Functional </a:t>
            </a:r>
            <a:r>
              <a:rPr lang="en-US" altLang="ko-KR" dirty="0" smtClean="0"/>
              <a:t>Requirement</a:t>
            </a:r>
          </a:p>
          <a:p>
            <a:pPr marL="0" indent="0">
              <a:buNone/>
            </a:pPr>
            <a:r>
              <a:rPr lang="en-US" altLang="ko-KR" sz="1200" dirty="0" smtClean="0"/>
              <a:t>Easy to know, Simple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57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6" y="1616202"/>
            <a:ext cx="1659807" cy="2430208"/>
          </a:xfrm>
          <a:prstGeom prst="rect">
            <a:avLst/>
          </a:prstGeom>
        </p:spPr>
      </p:pic>
      <p:pic>
        <p:nvPicPr>
          <p:cNvPr id="11" name="Content Placeholder 10" descr="스크린샷 2016-04-18 오후 8.08.3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97694" y="1620193"/>
            <a:ext cx="1663693" cy="2426218"/>
          </a:xfrm>
        </p:spPr>
      </p:pic>
      <p:pic>
        <p:nvPicPr>
          <p:cNvPr id="12" name="Picture 11" descr="스크린샷 2016-04-18 오후 8.10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80" y="1628333"/>
            <a:ext cx="1658786" cy="2409934"/>
          </a:xfrm>
          <a:prstGeom prst="rect">
            <a:avLst/>
          </a:prstGeom>
        </p:spPr>
      </p:pic>
      <p:pic>
        <p:nvPicPr>
          <p:cNvPr id="14" name="Picture 13" descr="스크린샷 2016-04-18 오후 8.18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9" y="1636476"/>
            <a:ext cx="1633168" cy="2393651"/>
          </a:xfrm>
          <a:prstGeom prst="rect">
            <a:avLst/>
          </a:prstGeom>
        </p:spPr>
      </p:pic>
      <p:pic>
        <p:nvPicPr>
          <p:cNvPr id="15" name="Picture 14" descr="스크린샷 2016-04-18 오후 8.19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66" y="1628335"/>
            <a:ext cx="1646944" cy="24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2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6700" y="3691334"/>
            <a:ext cx="9194800" cy="1083072"/>
            <a:chOff x="-266700" y="3678634"/>
            <a:chExt cx="9194800" cy="1083072"/>
          </a:xfrm>
        </p:grpSpPr>
        <p:sp>
          <p:nvSpPr>
            <p:cNvPr id="7" name="제목 1"/>
            <p:cNvSpPr txBox="1">
              <a:spLocks/>
            </p:cNvSpPr>
            <p:nvPr/>
          </p:nvSpPr>
          <p:spPr>
            <a:xfrm>
              <a:off x="279996" y="3678634"/>
              <a:ext cx="5562004" cy="10830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252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 Black" panose="02000000000000000000" pitchFamily="2" charset="0"/>
                </a:defRPr>
              </a:lvl1pPr>
            </a:lstStyle>
            <a:p>
              <a:pPr algn="l"/>
              <a:r>
                <a:rPr lang="en-US" altLang="ko-KR" sz="54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I </a:t>
              </a:r>
              <a:r>
                <a:rPr lang="en-US" altLang="ko-KR" sz="48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n d e x</a:t>
              </a:r>
              <a:endParaRPr lang="ko-KR" altLang="en-US" sz="4800" dirty="0">
                <a:solidFill>
                  <a:schemeClr val="bg1"/>
                </a:solidFill>
                <a:latin typeface="Roboto Black" panose="020000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66700" y="4532511"/>
              <a:ext cx="9194800" cy="15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06996" y="1333500"/>
            <a:ext cx="7276504" cy="287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About our Application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Scrum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SRS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Analysis Model</a:t>
            </a:r>
          </a:p>
          <a:p>
            <a:pPr algn="l"/>
            <a:endParaRPr lang="en-US" altLang="ko-KR" sz="32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48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38E-6 4.93827E-7 L -4.19438E-6 -0.6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Use Case Diagram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9" y="1848766"/>
            <a:ext cx="4263866" cy="28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84472" y="2420626"/>
            <a:ext cx="1471555" cy="950399"/>
            <a:chOff x="3584472" y="2420626"/>
            <a:chExt cx="1471555" cy="950399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3680366" y="2420626"/>
              <a:ext cx="1279769" cy="7914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b="1" dirty="0" smtClean="0"/>
                <a:t>Login</a:t>
              </a:r>
            </a:p>
            <a:p>
              <a:pPr marL="0" indent="0" algn="ctr">
                <a:buNone/>
              </a:pPr>
              <a:r>
                <a:rPr lang="en-US" altLang="ko-KR" b="1" dirty="0" smtClean="0"/>
                <a:t>Succeed</a:t>
              </a:r>
              <a:endParaRPr lang="ko-KR" altLang="en-US" b="1" dirty="0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584472" y="3143801"/>
              <a:ext cx="1471555" cy="227224"/>
            </a:xfrm>
            <a:prstGeom prst="rightArrow">
              <a:avLst>
                <a:gd name="adj1" fmla="val 50000"/>
                <a:gd name="adj2" fmla="val 680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331869" y="1846318"/>
            <a:ext cx="1541339" cy="2689493"/>
            <a:chOff x="5071309" y="1848766"/>
            <a:chExt cx="1541339" cy="2689493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202093" y="4159915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Main Page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309" y="1848766"/>
              <a:ext cx="1541339" cy="230870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663648" y="1846317"/>
            <a:ext cx="1547954" cy="2687046"/>
            <a:chOff x="1663648" y="1846317"/>
            <a:chExt cx="1547954" cy="2687046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1797741" y="4155019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Login Page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648" y="1846317"/>
              <a:ext cx="1547954" cy="230870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647731" y="3591418"/>
            <a:ext cx="2740191" cy="791410"/>
            <a:chOff x="3647731" y="3591418"/>
            <a:chExt cx="2740191" cy="791410"/>
          </a:xfrm>
        </p:grpSpPr>
        <p:grpSp>
          <p:nvGrpSpPr>
            <p:cNvPr id="13" name="그룹 12"/>
            <p:cNvGrpSpPr/>
            <p:nvPr/>
          </p:nvGrpSpPr>
          <p:grpSpPr>
            <a:xfrm>
              <a:off x="3647731" y="3591418"/>
              <a:ext cx="1610612" cy="791410"/>
              <a:chOff x="3583336" y="3552781"/>
              <a:chExt cx="1610612" cy="791410"/>
            </a:xfrm>
          </p:grpSpPr>
          <p:sp>
            <p:nvSpPr>
              <p:cNvPr id="15" name="오른쪽 화살표 14"/>
              <p:cNvSpPr/>
              <p:nvPr/>
            </p:nvSpPr>
            <p:spPr>
              <a:xfrm>
                <a:off x="3722393" y="3771487"/>
                <a:ext cx="1471555" cy="227224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583336" y="3552781"/>
                <a:ext cx="1604403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600" b="1" dirty="0" smtClean="0"/>
                  <a:t>Manager</a:t>
                </a:r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Login</a:t>
                </a:r>
                <a:endParaRPr lang="ko-KR" altLang="en-US" sz="1600" b="1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424" y="3729225"/>
              <a:ext cx="931498" cy="37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814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05" y="1849295"/>
            <a:ext cx="1775099" cy="26588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2874067"/>
            <a:ext cx="610084" cy="683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59" y="1747563"/>
            <a:ext cx="788901" cy="7573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606" y="2296477"/>
            <a:ext cx="904607" cy="7573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491" y="1747563"/>
            <a:ext cx="757345" cy="757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48" y="3191185"/>
            <a:ext cx="589046" cy="65215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483448" y="3830464"/>
            <a:ext cx="744679" cy="838453"/>
            <a:chOff x="6387417" y="3776565"/>
            <a:chExt cx="674330" cy="7592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7591" y="3776565"/>
              <a:ext cx="495300" cy="457200"/>
            </a:xfrm>
            <a:prstGeom prst="rect">
              <a:avLst/>
            </a:prstGeom>
          </p:spPr>
        </p:pic>
        <p:sp>
          <p:nvSpPr>
            <p:cNvPr id="56" name="내용 개체 틀 2"/>
            <p:cNvSpPr txBox="1">
              <a:spLocks/>
            </p:cNvSpPr>
            <p:nvPr/>
          </p:nvSpPr>
          <p:spPr>
            <a:xfrm>
              <a:off x="6387417" y="4174789"/>
              <a:ext cx="674330" cy="361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Logout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515" y="4039774"/>
            <a:ext cx="931498" cy="3738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665" y="3721994"/>
            <a:ext cx="1692158" cy="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23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01042" y="1983303"/>
            <a:ext cx="1887890" cy="2061024"/>
            <a:chOff x="3606797" y="1928215"/>
            <a:chExt cx="1887890" cy="20610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42969" y="1522848"/>
            <a:ext cx="1649519" cy="691809"/>
            <a:chOff x="1726473" y="1584494"/>
            <a:chExt cx="1649519" cy="69180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1" y="1497156"/>
            <a:ext cx="315557" cy="31555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6" y="3232776"/>
            <a:ext cx="315557" cy="31555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5" y="3232775"/>
            <a:ext cx="315557" cy="315557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6316734" y="2412216"/>
            <a:ext cx="1675754" cy="710736"/>
            <a:chOff x="6316734" y="2412216"/>
            <a:chExt cx="1675754" cy="710736"/>
          </a:xfrm>
        </p:grpSpPr>
        <p:cxnSp>
          <p:nvCxnSpPr>
            <p:cNvPr id="57" name="직선 연결선[R] 56"/>
            <p:cNvCxnSpPr/>
            <p:nvPr/>
          </p:nvCxnSpPr>
          <p:spPr>
            <a:xfrm>
              <a:off x="6395576" y="2701156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63012" y="2461232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the content page   </a:t>
              </a:r>
              <a:endParaRPr kumimoji="1" lang="ko-KR" altLang="en-US" sz="1200" dirty="0"/>
            </a:p>
          </p:txBody>
        </p:sp>
        <p:cxnSp>
          <p:nvCxnSpPr>
            <p:cNvPr id="59" name="직선 연결선[R] 58"/>
            <p:cNvCxnSpPr/>
            <p:nvPr/>
          </p:nvCxnSpPr>
          <p:spPr>
            <a:xfrm>
              <a:off x="6405234" y="287662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/>
            <p:cNvCxnSpPr/>
            <p:nvPr/>
          </p:nvCxnSpPr>
          <p:spPr>
            <a:xfrm>
              <a:off x="6438880" y="306724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2412216"/>
              <a:ext cx="325120" cy="325120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1968329"/>
            <a:ext cx="325120" cy="325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2" y="1525720"/>
            <a:ext cx="325120" cy="32512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6316734" y="3424609"/>
            <a:ext cx="1675754" cy="673595"/>
            <a:chOff x="6316734" y="3424609"/>
            <a:chExt cx="1675754" cy="673595"/>
          </a:xfrm>
        </p:grpSpPr>
        <p:grpSp>
          <p:nvGrpSpPr>
            <p:cNvPr id="67" name="그룹 66"/>
            <p:cNvGrpSpPr/>
            <p:nvPr/>
          </p:nvGrpSpPr>
          <p:grpSpPr>
            <a:xfrm>
              <a:off x="6395576" y="3436484"/>
              <a:ext cx="1596912" cy="661720"/>
              <a:chOff x="1779080" y="1614583"/>
              <a:chExt cx="1596912" cy="661720"/>
            </a:xfrm>
          </p:grpSpPr>
          <p:cxnSp>
            <p:nvCxnSpPr>
              <p:cNvPr id="69" name="직선 연결선[R] 68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1946516" y="1614583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</a:t>
                </a:r>
                <a:r>
                  <a:rPr kumimoji="1" lang="en-US" altLang="ko-KR" sz="1300" b="1" smtClean="0"/>
                  <a:t>.  </a:t>
                </a:r>
                <a:r>
                  <a:rPr kumimoji="1" lang="en-US" altLang="ko-KR" sz="1200" dirty="0" smtClean="0"/>
                  <a:t>Student accesses into a bulletin board page   </a:t>
                </a:r>
                <a:endParaRPr kumimoji="1" lang="ko-KR" altLang="en-US" sz="1200" dirty="0"/>
              </a:p>
            </p:txBody>
          </p:sp>
          <p:cxnSp>
            <p:nvCxnSpPr>
              <p:cNvPr id="71" name="직선 연결선[R] 70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3424609"/>
              <a:ext cx="325120" cy="325120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72" y="1854771"/>
            <a:ext cx="325120" cy="32512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19" y="3717635"/>
            <a:ext cx="325120" cy="3251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7769" y="1345116"/>
            <a:ext cx="8265226" cy="327759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09983" y="2130889"/>
            <a:ext cx="7043432" cy="1235014"/>
            <a:chOff x="1183115" y="2130889"/>
            <a:chExt cx="7043432" cy="12350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15" y="2130889"/>
              <a:ext cx="1235014" cy="123501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137562" y="2722301"/>
              <a:ext cx="599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Student or Master logins the application</a:t>
              </a:r>
              <a:endParaRPr kumimoji="1" lang="ko-KR" altLang="en-US" sz="2800" dirty="0"/>
            </a:p>
          </p:txBody>
        </p:sp>
        <p:cxnSp>
          <p:nvCxnSpPr>
            <p:cNvPr id="22" name="직선 연결선[R] 21"/>
            <p:cNvCxnSpPr/>
            <p:nvPr/>
          </p:nvCxnSpPr>
          <p:spPr>
            <a:xfrm>
              <a:off x="2090058" y="3209025"/>
              <a:ext cx="61364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4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24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787613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765295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989811" y="1983303"/>
            <a:ext cx="1887890" cy="2061024"/>
            <a:chOff x="3606797" y="1928215"/>
            <a:chExt cx="1887890" cy="20610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90" y="5384512"/>
            <a:ext cx="325120" cy="32512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96" y="5384512"/>
            <a:ext cx="325120" cy="32512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56" y="5384512"/>
            <a:ext cx="325120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975E-6 -4.93827E-6 L 0.00184 -0.770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38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677E-6 0.03117 L 0.00496 -0.4429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" y="-2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77935E-7 0.0395 L -6.77935E-7 -0.437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25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01042" y="1840801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Editing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42969" y="1522848"/>
            <a:ext cx="1649519" cy="691809"/>
            <a:chOff x="1726473" y="1584494"/>
            <a:chExt cx="1649519" cy="69180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1" y="1497156"/>
            <a:ext cx="315557" cy="31555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6" y="3232776"/>
            <a:ext cx="315557" cy="31555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5" y="3232775"/>
            <a:ext cx="315557" cy="315557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1381579" y="1847789"/>
            <a:ext cx="429464" cy="1649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59057" y="3585219"/>
            <a:ext cx="555828" cy="151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Write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841035" y="3604406"/>
            <a:ext cx="490986" cy="1263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input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2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26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41835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7796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393997"/>
            <a:chOff x="6193903" y="1464546"/>
            <a:chExt cx="1910208" cy="1393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944786" y="1710171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</a:p>
            <a:p>
              <a:r>
                <a:rPr kumimoji="1" lang="en-US" altLang="ko-KR" dirty="0" smtClean="0"/>
                <a:t>Editing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Reply</a:t>
              </a:r>
              <a:endParaRPr kumimoji="1" lang="ko-KR" altLang="en-US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16734" y="2412216"/>
            <a:ext cx="1675754" cy="710736"/>
            <a:chOff x="6316734" y="2412216"/>
            <a:chExt cx="1675754" cy="710736"/>
          </a:xfrm>
        </p:grpSpPr>
        <p:cxnSp>
          <p:nvCxnSpPr>
            <p:cNvPr id="57" name="직선 연결선[R] 56"/>
            <p:cNvCxnSpPr/>
            <p:nvPr/>
          </p:nvCxnSpPr>
          <p:spPr>
            <a:xfrm>
              <a:off x="6395576" y="2701156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63012" y="2461232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the content page   </a:t>
              </a:r>
              <a:endParaRPr kumimoji="1" lang="ko-KR" altLang="en-US" sz="1200" dirty="0"/>
            </a:p>
          </p:txBody>
        </p:sp>
        <p:cxnSp>
          <p:nvCxnSpPr>
            <p:cNvPr id="59" name="직선 연결선[R] 58"/>
            <p:cNvCxnSpPr/>
            <p:nvPr/>
          </p:nvCxnSpPr>
          <p:spPr>
            <a:xfrm>
              <a:off x="6405234" y="287662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/>
            <p:cNvCxnSpPr/>
            <p:nvPr/>
          </p:nvCxnSpPr>
          <p:spPr>
            <a:xfrm>
              <a:off x="6438880" y="306724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2412216"/>
              <a:ext cx="325120" cy="325120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82" y="1695197"/>
            <a:ext cx="325120" cy="325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2" y="1525720"/>
            <a:ext cx="325120" cy="32512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870798" y="2958395"/>
            <a:ext cx="454293" cy="1791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T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57264" y="3243158"/>
            <a:ext cx="576163" cy="17693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W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27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4550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850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84013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418700"/>
            <a:ext cx="1910208" cy="1670996"/>
            <a:chOff x="6193903" y="1464546"/>
            <a:chExt cx="1910208" cy="1670996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</a:t>
              </a:r>
            </a:p>
            <a:p>
              <a:r>
                <a:rPr kumimoji="1" lang="en-US" altLang="ko-KR" dirty="0" smtClean="0"/>
                <a:t>Editing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016038" y="1698298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</a:p>
            <a:p>
              <a:r>
                <a:rPr kumimoji="1" lang="en-US" altLang="ko-KR" dirty="0" smtClean="0"/>
                <a:t>Deleting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Editing Reply</a:t>
              </a:r>
              <a:endParaRPr kumimoji="1" lang="ko-KR" altLang="en-US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16734" y="3424609"/>
            <a:ext cx="1675754" cy="673595"/>
            <a:chOff x="6316734" y="3424609"/>
            <a:chExt cx="1675754" cy="673595"/>
          </a:xfrm>
        </p:grpSpPr>
        <p:grpSp>
          <p:nvGrpSpPr>
            <p:cNvPr id="67" name="그룹 66"/>
            <p:cNvGrpSpPr/>
            <p:nvPr/>
          </p:nvGrpSpPr>
          <p:grpSpPr>
            <a:xfrm>
              <a:off x="6395576" y="3436484"/>
              <a:ext cx="1596912" cy="661720"/>
              <a:chOff x="1779080" y="1614583"/>
              <a:chExt cx="1596912" cy="661720"/>
            </a:xfrm>
          </p:grpSpPr>
          <p:cxnSp>
            <p:nvCxnSpPr>
              <p:cNvPr id="69" name="직선 연결선[R] 68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1946516" y="1614583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wrote the content before   </a:t>
                </a:r>
                <a:endParaRPr kumimoji="1" lang="ko-KR" altLang="en-US" sz="1200" dirty="0"/>
              </a:p>
            </p:txBody>
          </p:sp>
          <p:cxnSp>
            <p:nvCxnSpPr>
              <p:cNvPr id="71" name="직선 연결선[R] 70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3424609"/>
              <a:ext cx="325120" cy="325120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14" y="1815537"/>
            <a:ext cx="325120" cy="32512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81" y="3676408"/>
            <a:ext cx="325120" cy="32512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3273030" y="3496247"/>
            <a:ext cx="630898" cy="1801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89" y="3400859"/>
            <a:ext cx="325120" cy="325120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5606883" y="2826265"/>
            <a:ext cx="436281" cy="1900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Edit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676508" y="3776060"/>
            <a:ext cx="436281" cy="1900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Edit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73139" y="2586369"/>
            <a:ext cx="630898" cy="1801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28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72461" y="1502519"/>
            <a:ext cx="1887890" cy="1362670"/>
            <a:chOff x="598092" y="1502519"/>
            <a:chExt cx="1887890" cy="1362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2" y="1502519"/>
              <a:ext cx="909697" cy="9096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8092" y="2495857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 Contents</a:t>
              </a:r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35062" y="3137594"/>
            <a:ext cx="2001504" cy="1312979"/>
            <a:chOff x="6159414" y="3160263"/>
            <a:chExt cx="2001504" cy="1312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03" y="3160263"/>
              <a:ext cx="903588" cy="9035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59414" y="4103910"/>
              <a:ext cx="200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Searching </a:t>
              </a:r>
              <a:r>
                <a:rPr kumimoji="1" lang="en-US" altLang="ko-KR" dirty="0" smtClean="0"/>
                <a:t>Contents</a:t>
              </a:r>
              <a:endParaRPr kumimoji="1"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68422" y="3124638"/>
            <a:ext cx="1887890" cy="1340905"/>
            <a:chOff x="594053" y="3124638"/>
            <a:chExt cx="1887890" cy="1340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877122" cy="8771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53" y="4096211"/>
              <a:ext cx="188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Writing Contents</a:t>
              </a:r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12744" y="1525575"/>
            <a:ext cx="1910208" cy="1670996"/>
            <a:chOff x="6193903" y="1464546"/>
            <a:chExt cx="1910208" cy="1670996"/>
          </a:xfrm>
        </p:grpSpPr>
        <p:grpSp>
          <p:nvGrpSpPr>
            <p:cNvPr id="14" name="그룹 13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6216221" y="2489211"/>
              <a:ext cx="1887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Deleting </a:t>
              </a:r>
            </a:p>
            <a:p>
              <a:r>
                <a:rPr kumimoji="1" lang="en-US" altLang="ko-KR" dirty="0" smtClean="0"/>
                <a:t>Editing Contents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01042" y="1983303"/>
            <a:ext cx="1887890" cy="2338023"/>
            <a:chOff x="3606797" y="1928215"/>
            <a:chExt cx="1887890" cy="23380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3" y="1928215"/>
              <a:ext cx="1005117" cy="10051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06797" y="3065909"/>
              <a:ext cx="188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Reading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Writing</a:t>
              </a:r>
              <a:br>
                <a:rPr kumimoji="1" lang="en-US" altLang="ko-KR" dirty="0" smtClean="0"/>
              </a:br>
              <a:r>
                <a:rPr kumimoji="1" lang="en-US" altLang="ko-KR" dirty="0" smtClean="0"/>
                <a:t>Deleting </a:t>
              </a:r>
            </a:p>
            <a:p>
              <a:r>
                <a:rPr kumimoji="1" lang="en-US" altLang="ko-KR" dirty="0" smtClean="0"/>
                <a:t>Editing Reply</a:t>
              </a:r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42969" y="1522848"/>
            <a:ext cx="1649519" cy="691809"/>
            <a:chOff x="1726473" y="1584494"/>
            <a:chExt cx="1649519" cy="69180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1" y="1497156"/>
            <a:ext cx="315557" cy="31555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6" y="3232776"/>
            <a:ext cx="315557" cy="31555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5" y="3232775"/>
            <a:ext cx="315557" cy="315557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6316734" y="2412216"/>
            <a:ext cx="1675754" cy="710736"/>
            <a:chOff x="6316734" y="2412216"/>
            <a:chExt cx="1675754" cy="710736"/>
          </a:xfrm>
        </p:grpSpPr>
        <p:cxnSp>
          <p:nvCxnSpPr>
            <p:cNvPr id="57" name="직선 연결선[R] 56"/>
            <p:cNvCxnSpPr/>
            <p:nvPr/>
          </p:nvCxnSpPr>
          <p:spPr>
            <a:xfrm>
              <a:off x="6395576" y="2701156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63012" y="2461232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the content page   </a:t>
              </a:r>
              <a:endParaRPr kumimoji="1" lang="ko-KR" altLang="en-US" sz="1200" dirty="0"/>
            </a:p>
          </p:txBody>
        </p:sp>
        <p:cxnSp>
          <p:nvCxnSpPr>
            <p:cNvPr id="59" name="직선 연결선[R] 58"/>
            <p:cNvCxnSpPr/>
            <p:nvPr/>
          </p:nvCxnSpPr>
          <p:spPr>
            <a:xfrm>
              <a:off x="6405234" y="287662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/>
            <p:cNvCxnSpPr/>
            <p:nvPr/>
          </p:nvCxnSpPr>
          <p:spPr>
            <a:xfrm>
              <a:off x="6438880" y="3067244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2412216"/>
              <a:ext cx="325120" cy="325120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1968329"/>
            <a:ext cx="325120" cy="325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2" y="1525720"/>
            <a:ext cx="325120" cy="32512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6316734" y="3424609"/>
            <a:ext cx="1675754" cy="673595"/>
            <a:chOff x="6316734" y="3424609"/>
            <a:chExt cx="1675754" cy="673595"/>
          </a:xfrm>
        </p:grpSpPr>
        <p:grpSp>
          <p:nvGrpSpPr>
            <p:cNvPr id="67" name="그룹 66"/>
            <p:cNvGrpSpPr/>
            <p:nvPr/>
          </p:nvGrpSpPr>
          <p:grpSpPr>
            <a:xfrm>
              <a:off x="6395576" y="3436484"/>
              <a:ext cx="1596912" cy="661720"/>
              <a:chOff x="1779080" y="1614583"/>
              <a:chExt cx="1596912" cy="661720"/>
            </a:xfrm>
          </p:grpSpPr>
          <p:cxnSp>
            <p:nvCxnSpPr>
              <p:cNvPr id="69" name="직선 연결선[R] 68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1946516" y="1614583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 wrote the content before   </a:t>
                </a:r>
                <a:endParaRPr kumimoji="1" lang="ko-KR" altLang="en-US" sz="1200" dirty="0"/>
              </a:p>
            </p:txBody>
          </p:sp>
          <p:cxnSp>
            <p:nvCxnSpPr>
              <p:cNvPr id="71" name="직선 연결선[R] 70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734" y="3424609"/>
              <a:ext cx="325120" cy="325120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72" y="1854771"/>
            <a:ext cx="325120" cy="32512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42" y="3983870"/>
            <a:ext cx="325120" cy="32512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04" y="3721161"/>
            <a:ext cx="325120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1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School Bus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4. School Bus Schedule</a:t>
            </a:r>
          </a:p>
          <a:p>
            <a:r>
              <a:rPr lang="en-US" altLang="ko-KR" dirty="0"/>
              <a:t>Description(User Scenario)</a:t>
            </a:r>
            <a:r>
              <a:rPr lang="ko-KR" altLang="en-US" dirty="0"/>
              <a:t>를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Non-Functional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가능하면 </a:t>
            </a:r>
            <a:r>
              <a:rPr lang="en-US" altLang="ko-KR" dirty="0"/>
              <a:t>PPT</a:t>
            </a:r>
            <a:r>
              <a:rPr lang="ko-KR" altLang="en-US" dirty="0"/>
              <a:t>에 글로 </a:t>
            </a:r>
            <a:r>
              <a:rPr lang="ko-KR" altLang="en-US" dirty="0" err="1"/>
              <a:t>때려박지</a:t>
            </a:r>
            <a:r>
              <a:rPr lang="ko-KR" altLang="en-US" dirty="0"/>
              <a:t> 말고 말로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 추가 슬라이드를 </a:t>
            </a:r>
            <a:r>
              <a:rPr lang="ko-KR" altLang="en-US" dirty="0" err="1"/>
              <a:t>삽입하셔도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29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6760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41128" y="1830486"/>
            <a:ext cx="5562004" cy="108307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About our application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5100" y="1116211"/>
            <a:ext cx="9194800" cy="1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63822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39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ko-KR" altLang="en-US" sz="239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76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6251247" cy="611981"/>
          </a:xfrm>
        </p:spPr>
        <p:txBody>
          <a:bodyPr>
            <a:normAutofit/>
          </a:bodyPr>
          <a:lstStyle/>
          <a:p>
            <a:r>
              <a:rPr lang="en-US" altLang="ko-KR" sz="3300" dirty="0" smtClean="0"/>
              <a:t>Description for Time Table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019300"/>
            <a:ext cx="696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Lecture Schedule is for student who want to see </a:t>
            </a:r>
            <a:r>
              <a:rPr lang="en-US" altLang="ko-KR" b="1" dirty="0" smtClean="0"/>
              <a:t>lecture schedule</a:t>
            </a:r>
            <a:r>
              <a:rPr lang="en-US" altLang="ko-KR" dirty="0" smtClean="0"/>
              <a:t> in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mini'. In addition to basic function of showing lecture schedules,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 also provides </a:t>
            </a:r>
            <a:r>
              <a:rPr lang="en-US" altLang="ko-KR" b="1" dirty="0" smtClean="0"/>
              <a:t>highlight view mode </a:t>
            </a:r>
            <a:r>
              <a:rPr lang="en-US" altLang="ko-KR" dirty="0" smtClean="0"/>
              <a:t>of making highlight to current schedule, adding personal schedule function that user can </a:t>
            </a:r>
            <a:r>
              <a:rPr lang="en-US" altLang="ko-KR" b="1" dirty="0" smtClean="0"/>
              <a:t>add their personal schedule </a:t>
            </a:r>
            <a:r>
              <a:rPr lang="en-US" altLang="ko-KR" dirty="0" smtClean="0"/>
              <a:t>and sharing function that user can share their </a:t>
            </a:r>
            <a:r>
              <a:rPr lang="en-US" altLang="ko-KR" b="1" dirty="0" smtClean="0"/>
              <a:t>schedule through ‘</a:t>
            </a:r>
            <a:r>
              <a:rPr lang="en-US" altLang="ko-KR" b="1" dirty="0" err="1" smtClean="0"/>
              <a:t>Kakao</a:t>
            </a:r>
            <a:r>
              <a:rPr lang="en-US" altLang="ko-KR" b="1" dirty="0" smtClean="0"/>
              <a:t> Talk’</a:t>
            </a:r>
            <a:r>
              <a:rPr lang="en-US" altLang="ko-KR" dirty="0" smtClean="0"/>
              <a:t>. Also user </a:t>
            </a:r>
            <a:r>
              <a:rPr lang="en-US" altLang="ko-KR" b="1" dirty="0" smtClean="0"/>
              <a:t>can save their schedule </a:t>
            </a:r>
            <a:r>
              <a:rPr lang="en-US" altLang="ko-KR" dirty="0" smtClean="0"/>
              <a:t>in their local 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686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31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44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4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Show Lecture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" y="1944894"/>
            <a:ext cx="4702176" cy="244623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911921" y="2691308"/>
            <a:ext cx="1490134" cy="7715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999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Download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>
          <a:xfrm>
            <a:off x="7835900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75" y="1938524"/>
            <a:ext cx="4563533" cy="2427246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017356" y="3271319"/>
            <a:ext cx="1490134" cy="84045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27" y="1410739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Share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7613650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9" y="1976979"/>
            <a:ext cx="5141267" cy="2273275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110847" y="2815015"/>
            <a:ext cx="1490134" cy="9526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800" y="1387475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Highlight View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75" y="4295775"/>
            <a:ext cx="19907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0" y="1370460"/>
            <a:ext cx="2673349" cy="31761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7708900" y="1282700"/>
            <a:ext cx="46990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8750" y="20256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accent1"/>
                </a:solidFill>
              </a:rPr>
              <a:t>다음 일정 입니다</a:t>
            </a:r>
            <a:endParaRPr lang="en-US" altLang="ko-KR" sz="800" b="1" dirty="0" smtClean="0">
              <a:solidFill>
                <a:schemeClr val="accent1"/>
              </a:solidFill>
            </a:endParaRPr>
          </a:p>
          <a:p>
            <a:r>
              <a:rPr lang="en-US" altLang="ko-KR" sz="800" b="1" dirty="0" smtClean="0">
                <a:solidFill>
                  <a:schemeClr val="accent1"/>
                </a:solidFill>
              </a:rPr>
              <a:t>                 10:30 AM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61250" y="1606550"/>
            <a:ext cx="609600" cy="53975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15100" y="2470150"/>
            <a:ext cx="1060450" cy="27940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0351" y="43688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5400" y="43512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3" y="2040050"/>
            <a:ext cx="4702176" cy="2029158"/>
          </a:xfrm>
          <a:prstGeom prst="rect">
            <a:avLst/>
          </a:prstGeom>
        </p:spPr>
      </p:pic>
      <p:sp>
        <p:nvSpPr>
          <p:cNvPr id="15" name="액자 14"/>
          <p:cNvSpPr/>
          <p:nvPr/>
        </p:nvSpPr>
        <p:spPr>
          <a:xfrm>
            <a:off x="2034646" y="3362264"/>
            <a:ext cx="1284288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25" y="1495722"/>
            <a:ext cx="504825" cy="142875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5101" y="1631950"/>
            <a:ext cx="933449" cy="82254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F0000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  <a:tileRect r="-100000" b="-100000"/>
            </a:gra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1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33" y="1358351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Add User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1386926"/>
            <a:ext cx="3466783" cy="32645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025" y="23907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975" y="28352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24450" y="238760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일정을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4450" y="286385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시간을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4150" y="1390650"/>
            <a:ext cx="60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59550" y="1511300"/>
            <a:ext cx="5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일 정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64" y="1871276"/>
            <a:ext cx="4607835" cy="240525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803400" y="3612821"/>
            <a:ext cx="1422399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133" y="1321307"/>
            <a:ext cx="3001317" cy="51384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Non-Functional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" y="1857375"/>
            <a:ext cx="817185" cy="7461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2791" y="1802501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“</a:t>
            </a:r>
            <a:r>
              <a:rPr lang="en-US" altLang="ko-KR" dirty="0" err="1"/>
              <a:t>Kakoa</a:t>
            </a:r>
            <a:r>
              <a:rPr lang="en-US" altLang="ko-KR" dirty="0"/>
              <a:t> Talk” didn’t installed in local machine and mobile phone, user can’t </a:t>
            </a:r>
            <a:r>
              <a:rPr lang="en-US" altLang="ko-KR" dirty="0" smtClean="0"/>
              <a:t>access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</a:t>
            </a:r>
            <a:r>
              <a:rPr lang="en-US" altLang="ko-KR" dirty="0"/>
              <a:t>Share lecture Schedule function in “</a:t>
            </a:r>
            <a:r>
              <a:rPr lang="en-US" altLang="ko-KR" dirty="0" smtClean="0"/>
              <a:t>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8" y="2950027"/>
            <a:ext cx="804862" cy="8328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957974" y="2943429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system should protect itself and its sensitive data from unauthorized </a:t>
            </a:r>
            <a:r>
              <a:rPr lang="en-US" altLang="ko-KR" dirty="0" smtClean="0"/>
              <a:t>access</a:t>
            </a:r>
            <a:r>
              <a:rPr lang="en-US" altLang="ko-KR" dirty="0"/>
              <a:t>, malicious, </a:t>
            </a:r>
            <a:r>
              <a:rPr lang="en-US" altLang="ko-KR" dirty="0" smtClean="0"/>
              <a:t>modification. </a:t>
            </a:r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there is no reaction, the user will be log-out </a:t>
            </a:r>
            <a:r>
              <a:rPr lang="en-US" altLang="ko-KR" dirty="0" smtClean="0"/>
              <a:t>automatically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9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38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6" y="1646417"/>
            <a:ext cx="2573472" cy="28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6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39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234053" y="1903663"/>
            <a:ext cx="4172658" cy="2629311"/>
            <a:chOff x="2332773" y="1903663"/>
            <a:chExt cx="4172658" cy="26293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773" y="2583661"/>
              <a:ext cx="904607" cy="757345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366169" y="2520055"/>
              <a:ext cx="1279769" cy="884556"/>
              <a:chOff x="2124008" y="2567028"/>
              <a:chExt cx="1279769" cy="884556"/>
            </a:xfrm>
          </p:grpSpPr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2124008" y="2567028"/>
                <a:ext cx="1279769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b="1" dirty="0" smtClean="0"/>
                  <a:t>Button</a:t>
                </a:r>
              </a:p>
              <a:p>
                <a:pPr marL="0" indent="0" algn="ctr">
                  <a:buNone/>
                </a:pPr>
                <a:r>
                  <a:rPr lang="en-US" altLang="ko-KR" b="1" dirty="0" smtClean="0"/>
                  <a:t>Pressed</a:t>
                </a:r>
                <a:endParaRPr lang="ko-KR" altLang="en-US" b="1" dirty="0"/>
              </a:p>
            </p:txBody>
          </p:sp>
          <p:sp>
            <p:nvSpPr>
              <p:cNvPr id="7" name="오른쪽 화살표 6"/>
              <p:cNvSpPr/>
              <p:nvPr/>
            </p:nvSpPr>
            <p:spPr>
              <a:xfrm>
                <a:off x="2160659" y="3265292"/>
                <a:ext cx="1206469" cy="186292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378" y="1903663"/>
              <a:ext cx="1694053" cy="262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 smtClean="0"/>
              <a:t>mini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1955964" cy="5110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Objective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4053" y="1981520"/>
            <a:ext cx="7601289" cy="2775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“</a:t>
            </a:r>
            <a:r>
              <a:rPr lang="en-US" altLang="ko-KR" sz="4800" dirty="0" smtClean="0">
                <a:ea typeface="Roboto" panose="02000000000000000000" pitchFamily="2" charset="0"/>
              </a:rPr>
              <a:t>Simplicity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is</a:t>
            </a:r>
            <a:b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altLang="ko-KR" sz="46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the u</a:t>
            </a:r>
            <a:r>
              <a:rPr lang="en-US" altLang="ko-KR" sz="48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Roboto" panose="02000000000000000000" pitchFamily="2" charset="0"/>
              </a:rPr>
              <a:t>l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timate sophistication.</a:t>
            </a:r>
            <a:r>
              <a:rPr lang="en-US" altLang="ko-KR" sz="4800" b="0" dirty="0" smtClean="0">
                <a:ea typeface="Roboto" panose="02000000000000000000" pitchFamily="2" charset="0"/>
              </a:rPr>
              <a:t>”</a:t>
            </a:r>
            <a:br>
              <a:rPr lang="en-US" altLang="ko-KR" sz="4800" b="0" dirty="0" smtClean="0">
                <a:ea typeface="Roboto" panose="02000000000000000000" pitchFamily="2" charset="0"/>
              </a:rPr>
            </a:br>
            <a:r>
              <a:rPr lang="en-US" altLang="ko-KR" sz="1900" b="0" dirty="0" smtClean="0">
                <a:ea typeface="Roboto" panose="02000000000000000000" pitchFamily="2" charset="0"/>
              </a:rPr>
              <a:t> </a:t>
            </a:r>
            <a:endParaRPr lang="en-US" altLang="ko-KR" sz="1300" b="0" dirty="0" smtClean="0">
              <a:ea typeface="Roboto" panose="02000000000000000000" pitchFamily="2" charset="0"/>
            </a:endParaRPr>
          </a:p>
          <a:p>
            <a:pPr algn="r"/>
            <a:r>
              <a:rPr lang="en-US" altLang="ko-KR" dirty="0" smtClean="0">
                <a:ea typeface="Roboto" panose="02000000000000000000" pitchFamily="2" charset="0"/>
              </a:rPr>
              <a:t>Leonardo da Vinci	</a:t>
            </a:r>
            <a:endParaRPr lang="en-US" altLang="ko-KR" dirty="0">
              <a:ea typeface="Roboto" panose="02000000000000000000" pitchFamily="2" charset="0"/>
            </a:endParaRPr>
          </a:p>
          <a:p>
            <a:endParaRPr lang="ko-KR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6897996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935925" y="1854557"/>
            <a:ext cx="2763607" cy="7833153"/>
            <a:chOff x="2834481" y="1100137"/>
            <a:chExt cx="2990850" cy="84772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4481" y="4043362"/>
              <a:ext cx="2990850" cy="5534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481" y="1100137"/>
              <a:ext cx="2971800" cy="294322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22452" y="4146997"/>
            <a:ext cx="9285668" cy="57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39" y="1707434"/>
            <a:ext cx="1733550" cy="2981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9" y="1754452"/>
            <a:ext cx="1752600" cy="2571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22452" y="1222206"/>
            <a:ext cx="9285668" cy="501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35925" y="1860928"/>
            <a:ext cx="274600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935925" y="2306093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933777" y="2394098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7E-7 -3.58025E-6 L -0.00165 -0.5172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263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5 -0.51728 L -6.9447E-7 -1.1438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-3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19694" y="1749513"/>
            <a:ext cx="2124076" cy="2710228"/>
            <a:chOff x="1081812" y="1929819"/>
            <a:chExt cx="2124076" cy="27102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338" y="3364513"/>
              <a:ext cx="2114550" cy="4000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812" y="2631306"/>
              <a:ext cx="2124075" cy="3905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5239542" y="1749513"/>
            <a:ext cx="2124076" cy="2710228"/>
            <a:chOff x="1081812" y="1929819"/>
            <a:chExt cx="2124076" cy="271022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338" y="2617540"/>
              <a:ext cx="2114550" cy="4000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812" y="3352523"/>
              <a:ext cx="2124075" cy="39052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cxnSp>
        <p:nvCxnSpPr>
          <p:cNvPr id="27" name="직선 화살표 연결선 26"/>
          <p:cNvCxnSpPr>
            <a:stCxn id="12" idx="3"/>
            <a:endCxn id="24" idx="1"/>
          </p:cNvCxnSpPr>
          <p:nvPr/>
        </p:nvCxnSpPr>
        <p:spPr>
          <a:xfrm>
            <a:off x="3643769" y="2646263"/>
            <a:ext cx="1595773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22" idx="1"/>
          </p:cNvCxnSpPr>
          <p:nvPr/>
        </p:nvCxnSpPr>
        <p:spPr>
          <a:xfrm flipV="1">
            <a:off x="3643770" y="2637259"/>
            <a:ext cx="1605298" cy="7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3811297" y="3384232"/>
            <a:ext cx="1279769" cy="4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/>
              <a:t>Dragging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66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7. Manager Page</a:t>
            </a:r>
          </a:p>
          <a:p>
            <a:r>
              <a:rPr lang="en-US" altLang="ko-KR" dirty="0"/>
              <a:t>Description(User Scenario)</a:t>
            </a:r>
            <a:r>
              <a:rPr lang="ko-KR" altLang="en-US" dirty="0"/>
              <a:t>를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Non-Functional Requirement </a:t>
            </a:r>
            <a:r>
              <a:rPr lang="ko-KR" altLang="en-US" dirty="0"/>
              <a:t>어떤 것들 나왔는지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가능하면 </a:t>
            </a:r>
            <a:r>
              <a:rPr lang="en-US" altLang="ko-KR" dirty="0"/>
              <a:t>PPT</a:t>
            </a:r>
            <a:r>
              <a:rPr lang="ko-KR" altLang="en-US" dirty="0"/>
              <a:t>에 글로 </a:t>
            </a:r>
            <a:r>
              <a:rPr lang="ko-KR" altLang="en-US" dirty="0" err="1"/>
              <a:t>때려박지</a:t>
            </a:r>
            <a:r>
              <a:rPr lang="ko-KR" altLang="en-US" dirty="0"/>
              <a:t> 말고 말로 설명해주세요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 추가 슬라이드를 </a:t>
            </a:r>
            <a:r>
              <a:rPr lang="ko-KR" altLang="en-US" dirty="0" err="1"/>
              <a:t>삽입하셔도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42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05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6" y="1347245"/>
            <a:ext cx="2011361" cy="3340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2680865" y="3442073"/>
            <a:ext cx="1290914" cy="12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68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44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6" y="1347245"/>
            <a:ext cx="2011361" cy="3340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2680865" y="3442073"/>
            <a:ext cx="1290914" cy="12909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79" y="1285337"/>
            <a:ext cx="2107993" cy="3436029"/>
          </a:xfrm>
          <a:prstGeom prst="rect">
            <a:avLst/>
          </a:prstGeom>
        </p:spPr>
      </p:pic>
      <p:sp>
        <p:nvSpPr>
          <p:cNvPr id="3" name="오른쪽 화살표[R] 2"/>
          <p:cNvSpPr/>
          <p:nvPr/>
        </p:nvSpPr>
        <p:spPr>
          <a:xfrm>
            <a:off x="3312393" y="5601540"/>
            <a:ext cx="2015977" cy="190054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9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0.03889 L 1.86111E-6 -0.554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3" y="1314316"/>
            <a:ext cx="1924548" cy="32583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45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47140" y="1539182"/>
            <a:ext cx="3870365" cy="1052558"/>
            <a:chOff x="3447140" y="1539182"/>
            <a:chExt cx="3870365" cy="1052558"/>
          </a:xfrm>
        </p:grpSpPr>
        <p:sp>
          <p:nvSpPr>
            <p:cNvPr id="9" name="모서리가 둥근 사각형 설명선[R] 8"/>
            <p:cNvSpPr/>
            <p:nvPr/>
          </p:nvSpPr>
          <p:spPr>
            <a:xfrm>
              <a:off x="3447140" y="1539182"/>
              <a:ext cx="3870365" cy="1052558"/>
            </a:xfrm>
            <a:prstGeom prst="wedgeRoundRectCallout">
              <a:avLst>
                <a:gd name="adj1" fmla="val -81045"/>
                <a:gd name="adj2" fmla="val 148307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ffectLst>
              <a:innerShdw blurRad="1143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848" y="1779433"/>
              <a:ext cx="3799219" cy="53426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671121" y="3464713"/>
            <a:ext cx="4232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Intuitive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One Click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Access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All Category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Successfully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6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7 -0.00432 L -0.54216 -0.004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46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15718" y="2239658"/>
            <a:ext cx="4537305" cy="1927969"/>
            <a:chOff x="115718" y="1914804"/>
            <a:chExt cx="4537305" cy="1927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8" b="21704"/>
            <a:stretch/>
          </p:blipFill>
          <p:spPr>
            <a:xfrm>
              <a:off x="115718" y="1914804"/>
              <a:ext cx="4537305" cy="17245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66332" y="3575640"/>
              <a:ext cx="1899610" cy="267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844" y="2936908"/>
              <a:ext cx="762586" cy="10723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653023" y="2377207"/>
            <a:ext cx="3865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/>
              <a:t>The buttons are showed in a row at the bottom of the application.</a:t>
            </a:r>
            <a:r>
              <a:rPr lang="ko-KR" altLang="ko-KR" dirty="0"/>
              <a:t> </a:t>
            </a:r>
            <a:endParaRPr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dirty="0"/>
              <a:t>The buttons are at the bottom of the application whatever page the application shows.</a:t>
            </a:r>
            <a:r>
              <a:rPr lang="ko-KR" altLang="ko-KR" dirty="0"/>
              <a:t> </a:t>
            </a:r>
            <a:endParaRPr lang="en-US" altLang="ko-KR" dirty="0" smtClean="0"/>
          </a:p>
          <a:p>
            <a:endParaRPr kumimoji="1"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4695" y="1431758"/>
            <a:ext cx="3296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2000" b="1" u="sng" dirty="0" smtClean="0"/>
              <a:t>Non-functional req.</a:t>
            </a:r>
            <a:endParaRPr kumimoji="1" lang="ko-KR" alt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9765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33026" y="1868034"/>
            <a:ext cx="9194800" cy="338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9890" y="2125276"/>
            <a:ext cx="6960873" cy="1153966"/>
          </a:xfrm>
        </p:spPr>
        <p:txBody>
          <a:bodyPr>
            <a:noAutofit/>
          </a:bodyPr>
          <a:lstStyle/>
          <a:p>
            <a:r>
              <a:rPr lang="en-US" altLang="ko-KR" sz="8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ko-KR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nalysis Model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89066" y="1184816"/>
            <a:ext cx="869813" cy="115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33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ko-KR" altLang="en-US" sz="133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3026" y="4753508"/>
            <a:ext cx="9194800" cy="61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3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7452658" cy="382308"/>
          </a:xfrm>
        </p:spPr>
        <p:txBody>
          <a:bodyPr/>
          <a:lstStyle/>
          <a:p>
            <a:r>
              <a:rPr lang="en-US" altLang="ko-KR" dirty="0" smtClean="0"/>
              <a:t>Which diagrams are selected?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2012" y="3723920"/>
            <a:ext cx="2252178" cy="43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Use Case Diagram</a:t>
            </a:r>
          </a:p>
          <a:p>
            <a:endParaRPr lang="en-US" altLang="ko-KR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04916" y="3807939"/>
            <a:ext cx="1981495" cy="35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Activity Diagram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64" y="2161714"/>
            <a:ext cx="2886075" cy="1457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14" y="1852732"/>
            <a:ext cx="933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these diagrams?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239029"/>
            <a:ext cx="7452658" cy="159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Because…</a:t>
            </a:r>
          </a:p>
          <a:p>
            <a:pPr marL="0" indent="0">
              <a:buNone/>
            </a:pPr>
            <a:r>
              <a:rPr lang="en-US" altLang="ko-KR" sz="800" dirty="0" smtClean="0"/>
              <a:t>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 smtClean="0"/>
              <a:t>HYU</a:t>
            </a:r>
            <a:r>
              <a:rPr lang="ko-KR" altLang="en-US" sz="3200" dirty="0" smtClean="0"/>
              <a:t>ⓔ</a:t>
            </a:r>
            <a:r>
              <a:rPr lang="en-US" altLang="ko-KR" sz="3200" dirty="0" smtClean="0"/>
              <a:t>mini is </a:t>
            </a:r>
            <a:r>
              <a:rPr lang="en-US" altLang="ko-KR" sz="3200" b="1" dirty="0" smtClean="0"/>
              <a:t>Activity-Oriented</a:t>
            </a:r>
            <a:r>
              <a:rPr lang="en-US" altLang="ko-KR" sz="3200" dirty="0" smtClean="0"/>
              <a:t> Application.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2316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 User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26639" y="1923406"/>
            <a:ext cx="3293743" cy="2615493"/>
            <a:chOff x="1026639" y="1939956"/>
            <a:chExt cx="3293743" cy="2615493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1026639" y="2417556"/>
              <a:ext cx="3293743" cy="2137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Seoul Campus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Professor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Academy</a:t>
              </a:r>
            </a:p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Employee</a:t>
              </a:r>
            </a:p>
            <a:p>
              <a:r>
                <a:rPr lang="en-US" altLang="ko-KR" sz="7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2200" b="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2400" b="0" dirty="0" smtClean="0"/>
                <a:t>… </a:t>
              </a:r>
              <a:r>
                <a:rPr lang="en-US" altLang="ko-KR" sz="2400" dirty="0" smtClean="0"/>
                <a:t>Too Complex!</a:t>
              </a: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1026639" y="1939956"/>
              <a:ext cx="1886133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Original</a:t>
              </a:r>
              <a:endParaRPr lang="en-US" altLang="ko-KR" dirty="0" smtClean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61078" y="1923406"/>
            <a:ext cx="4185633" cy="2615493"/>
            <a:chOff x="508173" y="1939956"/>
            <a:chExt cx="4185633" cy="2615493"/>
          </a:xfrm>
        </p:grpSpPr>
        <p:sp>
          <p:nvSpPr>
            <p:cNvPr id="9" name="제목 1"/>
            <p:cNvSpPr txBox="1">
              <a:spLocks/>
            </p:cNvSpPr>
            <p:nvPr/>
          </p:nvSpPr>
          <p:spPr>
            <a:xfrm>
              <a:off x="508173" y="2417557"/>
              <a:ext cx="4185633" cy="21378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dirty="0" smtClean="0"/>
                <a:t>ERICA Student </a:t>
              </a:r>
              <a:r>
                <a:rPr lang="en-US" altLang="ko-KR" b="0" dirty="0" smtClean="0"/>
                <a:t>ONLY!</a:t>
              </a:r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508173" y="1939956"/>
              <a:ext cx="2482311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HYU</a:t>
              </a:r>
              <a:r>
                <a:rPr lang="ko-KR" altLang="en-US" sz="2600" dirty="0" smtClean="0"/>
                <a:t>ⓔ</a:t>
              </a:r>
              <a:r>
                <a:rPr lang="en-US" altLang="ko-KR" sz="3200" dirty="0" smtClean="0"/>
                <a:t>mini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50737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360" y="1369060"/>
            <a:ext cx="7452360" cy="293243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85">
                <a:sym typeface="+mn-ea"/>
              </a:rPr>
              <a:t>Activity Diagram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out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Find password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Change password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55" y="1051560"/>
            <a:ext cx="2713355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92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>
                <a:sym typeface="+mn-ea"/>
              </a:rPr>
              <a:t>Use Case 1.</a:t>
            </a:r>
            <a:r>
              <a:rPr lang="en-US" altLang="ko-KR" dirty="0" smtClean="0">
                <a:sym typeface="+mn-ea"/>
              </a:rPr>
              <a:t> Login/Logout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zh-CN"/>
              <a:t>Sign up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In this application, we don't need it.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Find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students who forget their password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Change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 who did not change password for long time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41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70" y="1268016"/>
            <a:ext cx="1478623" cy="32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90" y="1268016"/>
            <a:ext cx="3807849" cy="32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School Bus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19596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Case 4. School Bus Schedule</a:t>
            </a:r>
          </a:p>
          <a:p>
            <a:r>
              <a:rPr lang="en-US" altLang="ko-KR" dirty="0"/>
              <a:t>Use Case Diagram</a:t>
            </a:r>
            <a:r>
              <a:rPr lang="ko-KR" altLang="en-US" dirty="0"/>
              <a:t>과 </a:t>
            </a:r>
            <a:r>
              <a:rPr lang="en-US" altLang="ko-KR" dirty="0"/>
              <a:t>Activity Diagram </a:t>
            </a:r>
            <a:r>
              <a:rPr lang="ko-KR" altLang="en-US" dirty="0"/>
              <a:t>올려주세요</a:t>
            </a:r>
            <a:r>
              <a:rPr lang="en-US" altLang="ko-KR" dirty="0"/>
              <a:t>.(</a:t>
            </a:r>
            <a:r>
              <a:rPr lang="en-US" altLang="ko-KR" dirty="0" err="1"/>
              <a:t>Swimlane</a:t>
            </a:r>
            <a:r>
              <a:rPr lang="en-US" altLang="ko-KR" dirty="0"/>
              <a:t> </a:t>
            </a:r>
            <a:r>
              <a:rPr lang="ko-KR" altLang="en-US" dirty="0"/>
              <a:t>말고요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필요하다면 추가로 슬라이드를 넣으셔도 좋습니다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54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234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55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35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56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6" name="Picture 2" descr="https://trello-attachments.s3.amazonaws.com/570e51d8fa57d841d5c360fd/821x809/e67816db690b1322d91e30967f499318/Activity_DIagram_lecture_schedu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42" y="1268016"/>
            <a:ext cx="3491977" cy="34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20687" y="1320912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9881" y="1683644"/>
            <a:ext cx="3859731" cy="2965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Show</a:t>
            </a:r>
            <a:br>
              <a:rPr lang="en-US" altLang="ko-KR" dirty="0" smtClean="0"/>
            </a:br>
            <a:r>
              <a:rPr lang="en-US" altLang="ko-KR" dirty="0" smtClean="0"/>
              <a:t>- Show the Lecture Schedule</a:t>
            </a:r>
          </a:p>
          <a:p>
            <a:r>
              <a:rPr lang="en-US" altLang="ko-KR" dirty="0" smtClean="0"/>
              <a:t>Download</a:t>
            </a:r>
            <a:br>
              <a:rPr lang="en-US" altLang="ko-KR" dirty="0" smtClean="0"/>
            </a:br>
            <a:r>
              <a:rPr lang="en-US" altLang="ko-KR" dirty="0" smtClean="0"/>
              <a:t>- Download to storage</a:t>
            </a:r>
          </a:p>
          <a:p>
            <a:r>
              <a:rPr lang="en-US" altLang="ko-KR" dirty="0" smtClean="0"/>
              <a:t>Share</a:t>
            </a:r>
            <a:br>
              <a:rPr lang="en-US" altLang="ko-KR" dirty="0" smtClean="0"/>
            </a:br>
            <a:r>
              <a:rPr lang="en-US" altLang="ko-KR" dirty="0" smtClean="0"/>
              <a:t>- Share Schedule to friends</a:t>
            </a:r>
          </a:p>
          <a:p>
            <a:r>
              <a:rPr lang="en-US" altLang="ko-KR" dirty="0" smtClean="0"/>
              <a:t>Highlight</a:t>
            </a:r>
            <a:br>
              <a:rPr lang="en-US" altLang="ko-KR" dirty="0" smtClean="0"/>
            </a:br>
            <a:r>
              <a:rPr lang="en-US" altLang="ko-KR" dirty="0" smtClean="0"/>
              <a:t>- Highlight the near by schedule</a:t>
            </a:r>
          </a:p>
          <a:p>
            <a:r>
              <a:rPr lang="en-US" altLang="ko-KR" dirty="0" smtClean="0"/>
              <a:t>Add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Add schedule not only lecture</a:t>
            </a:r>
          </a:p>
        </p:txBody>
      </p:sp>
    </p:spTree>
    <p:extLst>
      <p:ext uri="{BB962C8B-B14F-4D97-AF65-F5344CB8AC3E}">
        <p14:creationId xmlns:p14="http://schemas.microsoft.com/office/powerpoint/2010/main" val="30651023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98" y="1268016"/>
            <a:ext cx="1607968" cy="32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9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24527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Case 7. Manager Page</a:t>
            </a:r>
          </a:p>
          <a:p>
            <a:r>
              <a:rPr lang="en-US" altLang="ko-KR" dirty="0"/>
              <a:t>Use Case Diagram</a:t>
            </a:r>
            <a:r>
              <a:rPr lang="ko-KR" altLang="en-US" dirty="0"/>
              <a:t>과 </a:t>
            </a:r>
            <a:r>
              <a:rPr lang="en-US" altLang="ko-KR" dirty="0"/>
              <a:t>Activity Diagram </a:t>
            </a:r>
            <a:r>
              <a:rPr lang="ko-KR" altLang="en-US" dirty="0"/>
              <a:t>올려주세요</a:t>
            </a:r>
            <a:r>
              <a:rPr lang="en-US" altLang="ko-KR" dirty="0"/>
              <a:t>.(</a:t>
            </a:r>
            <a:r>
              <a:rPr lang="en-US" altLang="ko-KR" dirty="0" err="1"/>
              <a:t>Swimlane</a:t>
            </a:r>
            <a:r>
              <a:rPr lang="en-US" altLang="ko-KR" dirty="0"/>
              <a:t> </a:t>
            </a:r>
            <a:r>
              <a:rPr lang="ko-KR" altLang="en-US" dirty="0"/>
              <a:t>말고요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필요하다면 추가로 슬라이드를 넣으셔도 좋습니다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58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6543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59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4" y="1614507"/>
            <a:ext cx="3713111" cy="2653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11" y="1867927"/>
            <a:ext cx="1778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19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en-US" altLang="ko-KR" dirty="0" smtClean="0"/>
              <a:t>Platform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65573" y="1871776"/>
            <a:ext cx="6309618" cy="2258390"/>
            <a:chOff x="1211642" y="1988948"/>
            <a:chExt cx="6309618" cy="2258390"/>
          </a:xfrm>
        </p:grpSpPr>
        <p:pic>
          <p:nvPicPr>
            <p:cNvPr id="1026" name="Picture 2" descr="http://1u88jj3r4db2x4txp44yqfj1.wpengine.netdna-cdn.com/wp-content/uploads/2013/04/ie-chrome-firefo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642" y="2469860"/>
              <a:ext cx="2395572" cy="177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덧셈 기호 4"/>
            <p:cNvSpPr/>
            <p:nvPr/>
          </p:nvSpPr>
          <p:spPr>
            <a:xfrm>
              <a:off x="4128929" y="3052678"/>
              <a:ext cx="612226" cy="612226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storage.googleapis.com/ix_choosemuse/uploads/2016/02/android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870" y="1988948"/>
              <a:ext cx="2258390" cy="225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28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34361" y="3701788"/>
            <a:ext cx="2116476" cy="1083072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Fin</a:t>
            </a:r>
            <a:r>
              <a:rPr lang="en-US" altLang="ko-KR" sz="44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Stakeholder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350540" y="1428314"/>
            <a:ext cx="3939684" cy="3230167"/>
            <a:chOff x="2350540" y="1402556"/>
            <a:chExt cx="3939684" cy="32301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540" y="1402556"/>
              <a:ext cx="3939684" cy="32301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24618" y="3204206"/>
              <a:ext cx="109517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ERICA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Students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6222" y="2083144"/>
              <a:ext cx="109356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Manager</a:t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(School)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5104" y="2083145"/>
              <a:ext cx="11480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Prof. 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Scott Lee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335" y="3204205"/>
              <a:ext cx="13276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Ten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Developers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99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452" y="2774646"/>
            <a:ext cx="5562004" cy="1757022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altLang="ko-KR" sz="96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crum</a:t>
            </a:r>
            <a:endParaRPr lang="ko-KR" altLang="en-US" sz="96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78114" y="1116211"/>
            <a:ext cx="9194800" cy="152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07084" y="272079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9900" dirty="0" smtClean="0">
                <a:solidFill>
                  <a:schemeClr val="accent1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ko-KR" altLang="en-US" sz="19900" dirty="0">
              <a:solidFill>
                <a:schemeClr val="accent1">
                  <a:lumMod val="75000"/>
                </a:schemeClr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530903"/>
            <a:ext cx="9194800" cy="18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6494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Scrum?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4053" y="1955761"/>
            <a:ext cx="6515085" cy="71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 smtClean="0"/>
              <a:t>Speed up 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926079"/>
            <a:ext cx="7452658" cy="76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introduce </a:t>
            </a:r>
            <a:r>
              <a:rPr lang="en-US" altLang="ko-KR" sz="4800" b="1" dirty="0" smtClean="0"/>
              <a:t>XP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partially.</a:t>
            </a:r>
          </a:p>
        </p:txBody>
      </p:sp>
    </p:spTree>
    <p:extLst>
      <p:ext uri="{BB962C8B-B14F-4D97-AF65-F5344CB8AC3E}">
        <p14:creationId xmlns:p14="http://schemas.microsoft.com/office/powerpoint/2010/main" val="257957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6226</TotalTime>
  <Words>1429</Words>
  <Application>Microsoft Office PowerPoint</Application>
  <PresentationFormat>사용자 지정</PresentationFormat>
  <Paragraphs>352</Paragraphs>
  <Slides>60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等线</vt:lpstr>
      <vt:lpstr>Roboto</vt:lpstr>
      <vt:lpstr>Roboto Black</vt:lpstr>
      <vt:lpstr>Roboto Light</vt:lpstr>
      <vt:lpstr>나눔고딕</vt:lpstr>
      <vt:lpstr>맑은 고딕</vt:lpstr>
      <vt:lpstr>Arial</vt:lpstr>
      <vt:lpstr>Calibri</vt:lpstr>
      <vt:lpstr>Wingdings</vt:lpstr>
      <vt:lpstr>Office 테마</vt:lpstr>
      <vt:lpstr>Software Engineering</vt:lpstr>
      <vt:lpstr>PowerPoint 프레젠테이션</vt:lpstr>
      <vt:lpstr>About our application</vt:lpstr>
      <vt:lpstr>HYUⓔmini</vt:lpstr>
      <vt:lpstr>HYUⓔmini</vt:lpstr>
      <vt:lpstr>HYUⓔmini</vt:lpstr>
      <vt:lpstr>HYUⓔmini</vt:lpstr>
      <vt:lpstr>Scrum</vt:lpstr>
      <vt:lpstr>Why?</vt:lpstr>
      <vt:lpstr>How?</vt:lpstr>
      <vt:lpstr>Scrum planning</vt:lpstr>
      <vt:lpstr>Scrum planning</vt:lpstr>
      <vt:lpstr>SRS</vt:lpstr>
      <vt:lpstr>SRS Format</vt:lpstr>
      <vt:lpstr>SRS Format</vt:lpstr>
      <vt:lpstr>SRS Format</vt:lpstr>
      <vt:lpstr>Use Case 1. Login/Logout</vt:lpstr>
      <vt:lpstr>Use Case 1. Login/Logout</vt:lpstr>
      <vt:lpstr>Use Case 1. Login/Logout</vt:lpstr>
      <vt:lpstr>Use Case 2. Main Page</vt:lpstr>
      <vt:lpstr>Use Case 2. Main Page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4. School Bus Schedule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6. Weekly Menu</vt:lpstr>
      <vt:lpstr>Use Case 6. Weekly Menu</vt:lpstr>
      <vt:lpstr>Use Case 6. Weekly Menu</vt:lpstr>
      <vt:lpstr>Use Case 6. Weekly Menu</vt:lpstr>
      <vt:lpstr>Use Case 7. Manager Page</vt:lpstr>
      <vt:lpstr>Use Case 8. Page Switch</vt:lpstr>
      <vt:lpstr>Use Case 8. Page Switch</vt:lpstr>
      <vt:lpstr>Use Case 8. Page Switch</vt:lpstr>
      <vt:lpstr>Use Case 8. Page Switch</vt:lpstr>
      <vt:lpstr>Analysis Model</vt:lpstr>
      <vt:lpstr>Which?</vt:lpstr>
      <vt:lpstr>Why?</vt:lpstr>
      <vt:lpstr>Use Case 1. Login/Logout</vt:lpstr>
      <vt:lpstr>Use Case 1. Login/Logout</vt:lpstr>
      <vt:lpstr>Use Case 2. Main Page</vt:lpstr>
      <vt:lpstr>Use Case 3. BBS</vt:lpstr>
      <vt:lpstr>Use Case 4. School Bus Schedule</vt:lpstr>
      <vt:lpstr>Use Case 5. Time Table</vt:lpstr>
      <vt:lpstr>Use Case 5. Time Table</vt:lpstr>
      <vt:lpstr>Use Case 6. Weekly Menu</vt:lpstr>
      <vt:lpstr>Use Case7. Manager Page</vt:lpstr>
      <vt:lpstr>Use Case 8. Page Switch</vt:lpstr>
      <vt:lpstr>Fin.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안윤근</dc:creator>
  <cp:lastModifiedBy>김진희</cp:lastModifiedBy>
  <cp:revision>132</cp:revision>
  <dcterms:created xsi:type="dcterms:W3CDTF">2016-04-13T08:37:04Z</dcterms:created>
  <dcterms:modified xsi:type="dcterms:W3CDTF">2016-04-21T17:27:36Z</dcterms:modified>
</cp:coreProperties>
</file>